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11"/>
  </p:notesMasterIdLst>
  <p:sldIdLst>
    <p:sldId id="257" r:id="rId2"/>
    <p:sldId id="353" r:id="rId3"/>
    <p:sldId id="354" r:id="rId4"/>
    <p:sldId id="356" r:id="rId5"/>
    <p:sldId id="357" r:id="rId6"/>
    <p:sldId id="358" r:id="rId7"/>
    <p:sldId id="359" r:id="rId8"/>
    <p:sldId id="360" r:id="rId9"/>
    <p:sldId id="361" r:id="rId10"/>
  </p:sldIdLst>
  <p:sldSz cx="12192000" cy="6858000"/>
  <p:notesSz cx="6858000" cy="9144000"/>
  <p:embeddedFontLst>
    <p:embeddedFont>
      <p:font typeface="Acumin Pro" panose="020B0504020202020204" pitchFamily="34" charset="77"/>
      <p:regular r:id="rId12"/>
      <p:bold r:id="rId13"/>
      <p:italic r:id="rId14"/>
      <p:boldItalic r:id="rId15"/>
    </p:embeddedFont>
    <p:embeddedFont>
      <p:font typeface="Acumin Pro ExtraCondensed" panose="020B0508020202020204" pitchFamily="34" charset="77"/>
      <p:regular r:id="rId16"/>
      <p:bold r:id="rId17"/>
      <p:italic r:id="rId18"/>
      <p:boldItalic r:id="rId19"/>
    </p:embeddedFont>
    <p:embeddedFont>
      <p:font typeface="Acumin Pro ExtraCondensed Smbd" panose="020B0708020202020204" pitchFamily="34" charset="77"/>
      <p:regular r:id="rId20"/>
      <p:bold r:id="rId21"/>
      <p:italic r:id="rId22"/>
      <p:boldItalic r:id="rId23"/>
    </p:embeddedFont>
    <p:embeddedFont>
      <p:font typeface="Acumin Pro Medium" panose="020F0502020204030204" pitchFamily="34" charset="0"/>
      <p:regular r:id="rId24"/>
      <p:bold r:id="rId25"/>
      <p:italic r:id="rId26"/>
      <p:boldItalic r:id="rId27"/>
    </p:embeddedFont>
    <p:embeddedFont>
      <p:font typeface="Acumin Pro Semibold" panose="020B0704020202020204" pitchFamily="34" charset="77"/>
      <p:regular r:id="rId28"/>
      <p:bold r:id="rId29"/>
      <p:italic r:id="rId30"/>
      <p:boldItalic r:id="rId31"/>
    </p:embeddedFont>
    <p:embeddedFont>
      <p:font typeface="Acumin Pro SemiCondensed" panose="020B0506020202020204" pitchFamily="34" charset="77"/>
      <p:regular r:id="rId32"/>
      <p:bold r:id="rId33"/>
      <p:italic r:id="rId34"/>
      <p:boldItalic r:id="rId35"/>
    </p:embeddedFont>
    <p:embeddedFont>
      <p:font typeface="Calibri" panose="020F0502020204030204" pitchFamily="34" charset="0"/>
      <p:regular r:id="rId36"/>
      <p:bold r:id="rId37"/>
      <p:italic r:id="rId38"/>
      <p:boldItalic r:id="rId39"/>
    </p:embeddedFont>
    <p:embeddedFont>
      <p:font typeface="Georgia" panose="02040502050405020303" pitchFamily="18" charset="0"/>
      <p:regular r:id="rId40"/>
      <p:bold r:id="rId41"/>
      <p:italic r:id="rId42"/>
      <p:boldItalic r:id="rId43"/>
    </p:embeddedFont>
    <p:embeddedFont>
      <p:font typeface="United Sans Cd Md" panose="020F0502020204030204" pitchFamily="34" charset="0"/>
      <p:regular r:id="rId44"/>
      <p:bold r:id="rId45"/>
      <p:italic r:id="rId46"/>
      <p:boldItalic r:id="rId47"/>
    </p:embeddedFont>
    <p:embeddedFont>
      <p:font typeface="United Sans Rg Lt" pitchFamily="2" charset="77"/>
      <p:regular r:id="rId48"/>
    </p:embeddedFont>
    <p:embeddedFont>
      <p:font typeface="United Sans Rg Md" panose="020F0502020204030204" pitchFamily="34" charset="0"/>
      <p:regular r:id="rId49"/>
      <p:bold r:id="rId50"/>
      <p:italic r:id="rId51"/>
      <p:boldItalic r:id="rId5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8D8E"/>
    <a:srgbClr val="EEEB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44" autoAdjust="0"/>
    <p:restoredTop sz="85449"/>
  </p:normalViewPr>
  <p:slideViewPr>
    <p:cSldViewPr snapToGrid="0" snapToObjects="1">
      <p:cViewPr varScale="1">
        <p:scale>
          <a:sx n="94" d="100"/>
          <a:sy n="94" d="100"/>
        </p:scale>
        <p:origin x="1328" y="20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9" Type="http://schemas.openxmlformats.org/officeDocument/2006/relationships/font" Target="fonts/font28.fntdata"/><Relationship Id="rId21" Type="http://schemas.openxmlformats.org/officeDocument/2006/relationships/font" Target="fonts/font10.fntdata"/><Relationship Id="rId34" Type="http://schemas.openxmlformats.org/officeDocument/2006/relationships/font" Target="fonts/font23.fntdata"/><Relationship Id="rId42" Type="http://schemas.openxmlformats.org/officeDocument/2006/relationships/font" Target="fonts/font31.fntdata"/><Relationship Id="rId47" Type="http://schemas.openxmlformats.org/officeDocument/2006/relationships/font" Target="fonts/font36.fntdata"/><Relationship Id="rId50" Type="http://schemas.openxmlformats.org/officeDocument/2006/relationships/font" Target="fonts/font39.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5.fntdata"/><Relationship Id="rId29" Type="http://schemas.openxmlformats.org/officeDocument/2006/relationships/font" Target="fonts/font18.fntdata"/><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font" Target="fonts/font21.fntdata"/><Relationship Id="rId37" Type="http://schemas.openxmlformats.org/officeDocument/2006/relationships/font" Target="fonts/font26.fntdata"/><Relationship Id="rId40" Type="http://schemas.openxmlformats.org/officeDocument/2006/relationships/font" Target="fonts/font29.fntdata"/><Relationship Id="rId45" Type="http://schemas.openxmlformats.org/officeDocument/2006/relationships/font" Target="fonts/font34.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font" Target="fonts/font20.fntdata"/><Relationship Id="rId44" Type="http://schemas.openxmlformats.org/officeDocument/2006/relationships/font" Target="fonts/font33.fntdata"/><Relationship Id="rId52" Type="http://schemas.openxmlformats.org/officeDocument/2006/relationships/font" Target="fonts/font4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font" Target="fonts/font19.fntdata"/><Relationship Id="rId35" Type="http://schemas.openxmlformats.org/officeDocument/2006/relationships/font" Target="fonts/font24.fntdata"/><Relationship Id="rId43" Type="http://schemas.openxmlformats.org/officeDocument/2006/relationships/font" Target="fonts/font32.fntdata"/><Relationship Id="rId48" Type="http://schemas.openxmlformats.org/officeDocument/2006/relationships/font" Target="fonts/font37.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40.fntdata"/><Relationship Id="rId3" Type="http://schemas.openxmlformats.org/officeDocument/2006/relationships/slide" Target="slides/slide2.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font" Target="fonts/font22.fntdata"/><Relationship Id="rId38" Type="http://schemas.openxmlformats.org/officeDocument/2006/relationships/font" Target="fonts/font27.fntdata"/><Relationship Id="rId46" Type="http://schemas.openxmlformats.org/officeDocument/2006/relationships/font" Target="fonts/font35.fntdata"/><Relationship Id="rId20" Type="http://schemas.openxmlformats.org/officeDocument/2006/relationships/font" Target="fonts/font9.fntdata"/><Relationship Id="rId41" Type="http://schemas.openxmlformats.org/officeDocument/2006/relationships/font" Target="fonts/font30.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36" Type="http://schemas.openxmlformats.org/officeDocument/2006/relationships/font" Target="fonts/font25.fntdata"/><Relationship Id="rId49" Type="http://schemas.openxmlformats.org/officeDocument/2006/relationships/font" Target="fonts/font38.fntdata"/></Relationships>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8/7/23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1</a:t>
            </a:fld>
            <a:endParaRPr lang="en-US"/>
          </a:p>
        </p:txBody>
      </p:sp>
    </p:spTree>
    <p:extLst>
      <p:ext uri="{BB962C8B-B14F-4D97-AF65-F5344CB8AC3E}">
        <p14:creationId xmlns:p14="http://schemas.microsoft.com/office/powerpoint/2010/main" val="1910668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8</a:t>
            </a:fld>
            <a:endParaRPr lang="en-US"/>
          </a:p>
        </p:txBody>
      </p:sp>
    </p:spTree>
    <p:extLst>
      <p:ext uri="{BB962C8B-B14F-4D97-AF65-F5344CB8AC3E}">
        <p14:creationId xmlns:p14="http://schemas.microsoft.com/office/powerpoint/2010/main" val="18303706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2667000" y="1597306"/>
            <a:ext cx="6581494" cy="1661993"/>
          </a:xfrm>
          <a:noFill/>
        </p:spPr>
        <p:txBody>
          <a:bodyPr wrap="square" lIns="0" tIns="0" rIns="0" bIns="0" anchor="t" anchorCtr="0">
            <a:spAutoFit/>
          </a:bodyPr>
          <a:lstStyle>
            <a:lvl1pPr marL="0" indent="0" algn="l">
              <a:buNone/>
              <a:defRPr lang="en-US" b="0" smtClean="0">
                <a:solidFill>
                  <a:schemeClr val="bg1"/>
                </a:solidFill>
                <a:effectLst/>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2667001" y="3813008"/>
            <a:ext cx="6725194" cy="60223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dirty="0">
                <a:solidFill>
                  <a:schemeClr val="accent1"/>
                </a:solidFill>
                <a:effectLst/>
                <a:latin typeface="Acumin Pro" panose="020B0504020202020204" pitchFamily="34" charset="77"/>
              </a:rPr>
              <a:t>https://</a:t>
            </a:r>
            <a:r>
              <a:rPr lang="en-US" dirty="0" err="1">
                <a:solidFill>
                  <a:schemeClr val="accent1"/>
                </a:solidFill>
                <a:effectLst/>
                <a:latin typeface="Acumin Pro" panose="020B0504020202020204" pitchFamily="34" charset="77"/>
              </a:rPr>
              <a:t>support.office.com</a:t>
            </a:r>
            <a:r>
              <a:rPr lang="en-US" dirty="0">
                <a:solidFill>
                  <a:schemeClr val="accent1"/>
                </a:solidFill>
                <a:effectLst/>
                <a:latin typeface="Acumin Pro" panose="020B0504020202020204" pitchFamily="34" charset="77"/>
              </a:rPr>
              <a:t>/</a:t>
            </a:r>
            <a:r>
              <a:rPr lang="en-US" dirty="0" err="1">
                <a:solidFill>
                  <a:schemeClr val="accent1"/>
                </a:solidFill>
                <a:effectLst/>
                <a:latin typeface="Acumin Pro" panose="020B0504020202020204" pitchFamily="34" charset="77"/>
              </a:rPr>
              <a:t>en</a:t>
            </a:r>
            <a:r>
              <a:rPr lang="en-US" dirty="0">
                <a:solidFill>
                  <a:schemeClr val="accent1"/>
                </a:solidFill>
                <a:effectLst/>
                <a:latin typeface="Acumin Pro" panose="020B0504020202020204" pitchFamily="34" charset="77"/>
              </a:rPr>
              <a:t>-us/article/Make-your-PowerPoint-presentations-accessible-6f7772b2-2f33-4bd2-8ca7-dae3b2b3ef25</a:t>
            </a:r>
            <a:endParaRPr lang="en-US" dirty="0">
              <a:solidFill>
                <a:schemeClr val="accent1"/>
              </a:solidFill>
            </a:endParaRPr>
          </a:p>
        </p:txBody>
      </p:sp>
      <p:pic>
        <p:nvPicPr>
          <p:cNvPr id="11" name="Purdue Logo" descr="Purdue Logo">
            <a:extLst>
              <a:ext uri="{FF2B5EF4-FFF2-40B4-BE49-F238E27FC236}">
                <a16:creationId xmlns:a16="http://schemas.microsoft.com/office/drawing/2014/main" id="{729E0708-CAA1-6E42-88EC-DDAEC16FAE2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5496" userDrawn="1">
          <p15:clr>
            <a:srgbClr val="FBAE40"/>
          </p15:clr>
        </p15:guide>
        <p15:guide id="5" pos="6848" userDrawn="1">
          <p15:clr>
            <a:srgbClr val="FBAE40"/>
          </p15:clr>
        </p15:guide>
        <p15:guide id="6" orient="horz" pos="4080" userDrawn="1">
          <p15:clr>
            <a:srgbClr val="FBAE40"/>
          </p15:clr>
        </p15:guide>
        <p15:guide id="7" pos="1312" userDrawn="1">
          <p15:clr>
            <a:srgbClr val="FBAE40"/>
          </p15:clr>
        </p15:guide>
        <p15:guide id="8" pos="1680" userDrawn="1">
          <p15:clr>
            <a:srgbClr val="FBAE40"/>
          </p15:clr>
        </p15:guide>
        <p15:guide id="9" pos="6264" userDrawn="1">
          <p15:clr>
            <a:srgbClr val="FBAE40"/>
          </p15:clr>
        </p15:guide>
        <p15:guide id="10" pos="6360" userDrawn="1">
          <p15:clr>
            <a:srgbClr val="FBAE40"/>
          </p15:clr>
        </p15:guide>
        <p15:guide id="11" orient="horz" pos="100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647199" y="1501742"/>
            <a:ext cx="6801602" cy="1685077"/>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2647197" y="3937834"/>
            <a:ext cx="6801603" cy="336015"/>
          </a:xfrm>
          <a:noFill/>
        </p:spPr>
        <p:txBody>
          <a:bodyPr wrap="square" lIns="0" tIns="0" rIns="0" bIns="0" anchor="t" anchorCtr="0">
            <a:spAutoFit/>
          </a:bodyPr>
          <a:lstStyle>
            <a:lvl1pPr marL="0" indent="0" algn="l">
              <a:buNone/>
              <a:defRPr sz="2200" b="1" i="0">
                <a:solidFill>
                  <a:schemeClr val="accent4"/>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Purdue Logo" descr="Purdue Logo">
            <a:extLst>
              <a:ext uri="{FF2B5EF4-FFF2-40B4-BE49-F238E27FC236}">
                <a16:creationId xmlns:a16="http://schemas.microsoft.com/office/drawing/2014/main" id="{EA75A1C2-E386-F54B-A1CF-CCEB6306B190}"/>
              </a:ext>
            </a:extLst>
          </p:cNvPr>
          <p:cNvPicPr>
            <a:picLocks noChangeAspect="1"/>
          </p:cNvPicPr>
          <p:nvPr userDrawn="1"/>
        </p:nvPicPr>
        <p:blipFill>
          <a:blip r:embed="rId2"/>
          <a:stretch>
            <a:fillRect/>
          </a:stretch>
        </p:blipFill>
        <p:spPr>
          <a:xfrm>
            <a:off x="1721493" y="5987945"/>
            <a:ext cx="2459736" cy="440287"/>
          </a:xfrm>
          <a:prstGeom prst="rect">
            <a:avLst/>
          </a:prstGeom>
        </p:spPr>
      </p:pic>
      <p:sp>
        <p:nvSpPr>
          <p:cNvPr id="12" name="Date">
            <a:extLst>
              <a:ext uri="{FF2B5EF4-FFF2-40B4-BE49-F238E27FC236}">
                <a16:creationId xmlns:a16="http://schemas.microsoft.com/office/drawing/2014/main" id="{569EEC58-EAB4-064A-8F4A-AFD41D2C52E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8/7/23</a:t>
            </a:fld>
            <a:endParaRPr lang="en-US" dirty="0"/>
          </a:p>
        </p:txBody>
      </p:sp>
      <p:sp>
        <p:nvSpPr>
          <p:cNvPr id="14" name="Slide Number">
            <a:extLst>
              <a:ext uri="{FF2B5EF4-FFF2-40B4-BE49-F238E27FC236}">
                <a16:creationId xmlns:a16="http://schemas.microsoft.com/office/drawing/2014/main" id="{F5536D05-EE19-B94F-AEFA-CBB9C74BE38E}"/>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6A4A8F82-5B38-7048-AC2C-C6614B1C1F87}"/>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Line 2">
            <a:extLst>
              <a:ext uri="{FF2B5EF4-FFF2-40B4-BE49-F238E27FC236}">
                <a16:creationId xmlns:a16="http://schemas.microsoft.com/office/drawing/2014/main" id="{8D8B04B8-2399-454A-B669-A05BD4291FE0}"/>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3">
            <a:extLst>
              <a:ext uri="{FF2B5EF4-FFF2-40B4-BE49-F238E27FC236}">
                <a16:creationId xmlns:a16="http://schemas.microsoft.com/office/drawing/2014/main" id="{E7D4788F-092F-E04C-9AB1-9F6377412706}"/>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65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1752599" y="0"/>
            <a:ext cx="10439397"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2107518" y="1345167"/>
            <a:ext cx="7988982"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1165132" y="6227000"/>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9" name="Line 1">
            <a:extLst>
              <a:ext uri="{FF2B5EF4-FFF2-40B4-BE49-F238E27FC236}">
                <a16:creationId xmlns:a16="http://schemas.microsoft.com/office/drawing/2014/main" id="{8936B9D4-1725-3C46-A32F-C28623BAF26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4" name="Black Bar">
            <a:extLst>
              <a:ext uri="{FF2B5EF4-FFF2-40B4-BE49-F238E27FC236}">
                <a16:creationId xmlns:a16="http://schemas.microsoft.com/office/drawing/2014/main" id="{0AE71379-F4D3-D147-9F20-2FE1D74B2D32}"/>
              </a:ext>
            </a:extLst>
          </p:cNvPr>
          <p:cNvSpPr/>
          <p:nvPr userDrawn="1"/>
        </p:nvSpPr>
        <p:spPr>
          <a:xfrm>
            <a:off x="1752599" y="0"/>
            <a:ext cx="10439393"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Title">
            <a:extLst>
              <a:ext uri="{FF2B5EF4-FFF2-40B4-BE49-F238E27FC236}">
                <a16:creationId xmlns:a16="http://schemas.microsoft.com/office/drawing/2014/main" id="{D4CA7DB8-4B5A-E34E-9870-26F61BD3E47D}"/>
              </a:ext>
            </a:extLst>
          </p:cNvPr>
          <p:cNvSpPr>
            <a:spLocks noGrp="1"/>
          </p:cNvSpPr>
          <p:nvPr>
            <p:ph type="ctrTitle" hasCustomPrompt="1"/>
          </p:nvPr>
        </p:nvSpPr>
        <p:spPr bwMode="blackWhite">
          <a:xfrm>
            <a:off x="2107520" y="437030"/>
            <a:ext cx="7988978"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26" name="Subhead">
            <a:extLst>
              <a:ext uri="{FF2B5EF4-FFF2-40B4-BE49-F238E27FC236}">
                <a16:creationId xmlns:a16="http://schemas.microsoft.com/office/drawing/2014/main" id="{1DF492DD-020D-4A41-BFE4-1758A1DC7221}"/>
              </a:ext>
            </a:extLst>
          </p:cNvPr>
          <p:cNvSpPr>
            <a:spLocks noGrp="1"/>
          </p:cNvSpPr>
          <p:nvPr>
            <p:ph type="subTitle" idx="1" hasCustomPrompt="1"/>
          </p:nvPr>
        </p:nvSpPr>
        <p:spPr>
          <a:xfrm>
            <a:off x="2107518" y="1345167"/>
            <a:ext cx="7988980"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2665914" y="1917389"/>
            <a:ext cx="4081046"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cxnSp>
        <p:nvCxnSpPr>
          <p:cNvPr id="23" name="Line 3">
            <a:extLst>
              <a:ext uri="{FF2B5EF4-FFF2-40B4-BE49-F238E27FC236}">
                <a16:creationId xmlns:a16="http://schemas.microsoft.com/office/drawing/2014/main" id="{3DD2E154-C016-6747-BDF9-C46FDA8D557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7093131" y="1920876"/>
            <a:ext cx="4561597"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17" name="Slide Number">
            <a:extLst>
              <a:ext uri="{FF2B5EF4-FFF2-40B4-BE49-F238E27FC236}">
                <a16:creationId xmlns:a16="http://schemas.microsoft.com/office/drawing/2014/main" id="{90CEF399-1C96-2B44-8CD0-34997E7B715B}"/>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CADA4B44-4E54-AC4F-B94D-753D8198844A}"/>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7344"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3" name="Photo caption"/>
          <p:cNvSpPr>
            <a:spLocks noGrp="1"/>
          </p:cNvSpPr>
          <p:nvPr>
            <p:ph type="subTitle" idx="1" hasCustomPrompt="1"/>
          </p:nvPr>
        </p:nvSpPr>
        <p:spPr>
          <a:xfrm>
            <a:off x="7301170" y="219206"/>
            <a:ext cx="3574087" cy="1107996"/>
          </a:xfrm>
          <a:noFill/>
        </p:spPr>
        <p:txBody>
          <a:bodyPr wrap="square" lIns="0" tIns="0" rIns="0" bIns="0" anchor="t" anchorCtr="0">
            <a:spAutoFit/>
          </a:bodyPr>
          <a:lstStyle>
            <a:lvl1pPr marL="0" indent="0" algn="l">
              <a:buNone/>
              <a:defRPr sz="1800" b="1" i="0">
                <a:solidFill>
                  <a:schemeClr val="bg1"/>
                </a:solidFill>
                <a:latin typeface="Acumin Pro" panose="020B0504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Brief photo caption. Place in top left or right corner. </a:t>
            </a:r>
            <a:r>
              <a:rPr lang="en-US" dirty="0" err="1"/>
              <a:t>Acumin</a:t>
            </a:r>
            <a:r>
              <a:rPr lang="en-US" dirty="0"/>
              <a:t> Pro Bold 18 pt. Make text black or white for legibility.</a:t>
            </a:r>
          </a:p>
        </p:txBody>
      </p:sp>
      <p:pic>
        <p:nvPicPr>
          <p:cNvPr id="10" name="Purdue Logo" descr="Purdue Logo">
            <a:extLst>
              <a:ext uri="{FF2B5EF4-FFF2-40B4-BE49-F238E27FC236}">
                <a16:creationId xmlns:a16="http://schemas.microsoft.com/office/drawing/2014/main" id="{2650B9D5-9C27-CF45-A770-B91D32934D0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4" name="Slide Number">
            <a:extLst>
              <a:ext uri="{FF2B5EF4-FFF2-40B4-BE49-F238E27FC236}">
                <a16:creationId xmlns:a16="http://schemas.microsoft.com/office/drawing/2014/main" id="{ACC80B6D-3922-3742-99F9-101C945C2B33}"/>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C3371811-B9A9-444C-B8E2-DFC8B92FFA90}"/>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E3D41B36-C946-AA44-BFF4-3F3A6A8607A2}"/>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Line 3">
            <a:extLst>
              <a:ext uri="{FF2B5EF4-FFF2-40B4-BE49-F238E27FC236}">
                <a16:creationId xmlns:a16="http://schemas.microsoft.com/office/drawing/2014/main" id="{A246739C-3DD5-DF4C-BFF4-0B3AF76695B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893545" y="1479629"/>
            <a:ext cx="6419331" cy="1210973"/>
          </a:xfrm>
          <a:prstGeom prst="rect">
            <a:avLst/>
          </a:prstGeom>
          <a:noFill/>
          <a:ln w="38100">
            <a:noFill/>
          </a:ln>
        </p:spPr>
        <p:txBody>
          <a:bodyPr wrap="square" lIns="0" tIns="0" rIns="0" bIns="0" anchor="t" anchorCtr="0">
            <a:spAutoFit/>
          </a:bodyPr>
          <a:lstStyle>
            <a:lvl1pPr algn="ctr">
              <a:defRPr sz="8600" b="1" i="0" cap="none" spc="300">
                <a:solidFill>
                  <a:schemeClr val="accent2"/>
                </a:solidFill>
                <a:latin typeface="United Sans Rg Lt" pitchFamily="50" charset="0"/>
              </a:defRPr>
            </a:lvl1pPr>
          </a:lstStyle>
          <a:p>
            <a:r>
              <a:rPr lang="en-US" spc="0" dirty="0">
                <a:latin typeface="United Sans Rg Md" pitchFamily="50" charset="0"/>
              </a:rPr>
              <a:t>123</a:t>
            </a:r>
            <a:endParaRPr lang="en-US" dirty="0"/>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ubhead"/>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14" name="Purdue Logo" descr="Purdue Logo">
            <a:extLst>
              <a:ext uri="{FF2B5EF4-FFF2-40B4-BE49-F238E27FC236}">
                <a16:creationId xmlns:a16="http://schemas.microsoft.com/office/drawing/2014/main" id="{65255706-E2B0-E84F-A9B6-28F836971DDF}"/>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6" name="Date">
            <a:extLst>
              <a:ext uri="{FF2B5EF4-FFF2-40B4-BE49-F238E27FC236}">
                <a16:creationId xmlns:a16="http://schemas.microsoft.com/office/drawing/2014/main" id="{D5F83FDC-674A-8F42-A488-884B2867DCC3}"/>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8/7/23</a:t>
            </a:fld>
            <a:endParaRPr lang="en-US" dirty="0"/>
          </a:p>
        </p:txBody>
      </p:sp>
      <p:sp>
        <p:nvSpPr>
          <p:cNvPr id="17" name="Slide Number">
            <a:extLst>
              <a:ext uri="{FF2B5EF4-FFF2-40B4-BE49-F238E27FC236}">
                <a16:creationId xmlns:a16="http://schemas.microsoft.com/office/drawing/2014/main" id="{DF9C56DA-C412-B14C-8168-05E55A21B5E5}"/>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DE31DD2C-32F5-F345-872B-C1CCC72846E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Line 2">
            <a:extLst>
              <a:ext uri="{FF2B5EF4-FFF2-40B4-BE49-F238E27FC236}">
                <a16:creationId xmlns:a16="http://schemas.microsoft.com/office/drawing/2014/main" id="{18A2134F-0116-6740-AD2E-82D54002455E}"/>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Line 3">
            <a:extLst>
              <a:ext uri="{FF2B5EF4-FFF2-40B4-BE49-F238E27FC236}">
                <a16:creationId xmlns:a16="http://schemas.microsoft.com/office/drawing/2014/main" id="{7E7A5392-EE7B-7141-B159-172DDE0D682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guide id="9" orient="horz" pos="8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483034" y="1521334"/>
            <a:ext cx="6347458" cy="854080"/>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2483032" y="2548210"/>
            <a:ext cx="6347460"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accent4"/>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Purdue Logo" descr="Purdue Logo">
            <a:extLst>
              <a:ext uri="{FF2B5EF4-FFF2-40B4-BE49-F238E27FC236}">
                <a16:creationId xmlns:a16="http://schemas.microsoft.com/office/drawing/2014/main" id="{7D26CD60-C525-9E44-AAFC-774D39C533C6}"/>
              </a:ext>
            </a:extLst>
          </p:cNvPr>
          <p:cNvPicPr>
            <a:picLocks noChangeAspect="1"/>
          </p:cNvPicPr>
          <p:nvPr userDrawn="1"/>
        </p:nvPicPr>
        <p:blipFill>
          <a:blip r:embed="rId2"/>
          <a:stretch>
            <a:fillRect/>
          </a:stretch>
        </p:blipFill>
        <p:spPr>
          <a:xfrm>
            <a:off x="1555978" y="5987945"/>
            <a:ext cx="2459736" cy="440287"/>
          </a:xfrm>
          <a:prstGeom prst="rect">
            <a:avLst/>
          </a:prstGeom>
        </p:spPr>
      </p:pic>
      <p:sp>
        <p:nvSpPr>
          <p:cNvPr id="12" name="Date">
            <a:extLst>
              <a:ext uri="{FF2B5EF4-FFF2-40B4-BE49-F238E27FC236}">
                <a16:creationId xmlns:a16="http://schemas.microsoft.com/office/drawing/2014/main" id="{E7D56F3A-D0B6-8A49-81C9-B6A0051C7E7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8/7/23</a:t>
            </a:fld>
            <a:endParaRPr lang="en-US" dirty="0"/>
          </a:p>
        </p:txBody>
      </p:sp>
      <p:sp>
        <p:nvSpPr>
          <p:cNvPr id="14" name="Slide Number">
            <a:extLst>
              <a:ext uri="{FF2B5EF4-FFF2-40B4-BE49-F238E27FC236}">
                <a16:creationId xmlns:a16="http://schemas.microsoft.com/office/drawing/2014/main" id="{DED03763-61BB-3343-B3CC-0623CC8EAA03}"/>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7" name="Line 1">
            <a:extLst>
              <a:ext uri="{FF2B5EF4-FFF2-40B4-BE49-F238E27FC236}">
                <a16:creationId xmlns:a16="http://schemas.microsoft.com/office/drawing/2014/main" id="{9B9CC658-FCDB-754D-83A8-E72E62847F53}"/>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52700362-C315-8A41-8A37-D1C4D5A0E238}"/>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14A431DC-9C67-D94C-982A-8D0C2E3D10D8}"/>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5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744769" y="6227670"/>
            <a:ext cx="1161231" cy="323968"/>
          </a:xfrm>
          <a:prstGeom prst="rect">
            <a:avLst/>
          </a:prstGeom>
        </p:spPr>
        <p:txBody>
          <a:bodyPr vert="horz" lIns="91440" tIns="45720" rIns="91440" bIns="45720" rtlCol="0" anchor="ctr"/>
          <a:lstStyle>
            <a:lvl1pPr algn="r">
              <a:defRPr sz="1000" b="0" i="0">
                <a:solidFill>
                  <a:schemeClr val="tx1">
                    <a:alpha val="70000"/>
                  </a:schemeClr>
                </a:solidFill>
                <a:latin typeface="Acumin Pro" panose="020B0504020202020204" pitchFamily="34" charset="77"/>
              </a:defRPr>
            </a:lvl1pPr>
          </a:lstStyle>
          <a:p>
            <a:fld id="{E0C8DACD-4E35-4E4C-AC75-C3DE50F04E7E}" type="datetime1">
              <a:rPr lang="en-US" smtClean="0"/>
              <a:pPr/>
              <a:t>8/7/23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096500" y="6200875"/>
            <a:ext cx="48768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pos="6240" userDrawn="1">
          <p15:clr>
            <a:srgbClr val="F26B43"/>
          </p15:clr>
        </p15:guide>
        <p15:guide id="5" pos="63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purdue.edu/vpsl/leadership/"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hyperlink" Target="https://www.purdue.edu/vpsl/leadership/"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Tuckman%27s_stages_of_group_development#cite_note-1" TargetMode="External"/><Relationship Id="rId2" Type="http://schemas.openxmlformats.org/officeDocument/2006/relationships/hyperlink" Target="https://en.wikipedia.org/wiki/Bruce_Tuckman" TargetMode="Externa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4EA7F14-B9DE-164B-9F38-47D5668D2586}"/>
              </a:ext>
            </a:extLst>
          </p:cNvPr>
          <p:cNvSpPr>
            <a:spLocks noGrp="1"/>
          </p:cNvSpPr>
          <p:nvPr>
            <p:ph type="ctrTitle"/>
          </p:nvPr>
        </p:nvSpPr>
        <p:spPr>
          <a:xfrm>
            <a:off x="2141790" y="1840297"/>
            <a:ext cx="8217317" cy="939488"/>
          </a:xfrm>
        </p:spPr>
        <p:txBody>
          <a:bodyPr/>
          <a:lstStyle/>
          <a:p>
            <a:r>
              <a:rPr lang="en-US" sz="6600" dirty="0">
                <a:latin typeface="Acumin Pro ExtraCondensed"/>
              </a:rPr>
              <a:t>Organizational Behavior</a:t>
            </a:r>
          </a:p>
        </p:txBody>
      </p:sp>
      <p:sp>
        <p:nvSpPr>
          <p:cNvPr id="5" name="Slide Number">
            <a:extLst>
              <a:ext uri="{FF2B5EF4-FFF2-40B4-BE49-F238E27FC236}">
                <a16:creationId xmlns:a16="http://schemas.microsoft.com/office/drawing/2014/main" id="{FFCAA48C-2045-8749-8754-B722B9DB8A5C}"/>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
        <p:nvSpPr>
          <p:cNvPr id="6" name="Subtitle 5">
            <a:extLst>
              <a:ext uri="{FF2B5EF4-FFF2-40B4-BE49-F238E27FC236}">
                <a16:creationId xmlns:a16="http://schemas.microsoft.com/office/drawing/2014/main" id="{3B9C9C21-A248-9A24-E91A-4866368099CD}"/>
              </a:ext>
            </a:extLst>
          </p:cNvPr>
          <p:cNvSpPr>
            <a:spLocks noGrp="1"/>
          </p:cNvSpPr>
          <p:nvPr>
            <p:ph type="subTitle" idx="1"/>
          </p:nvPr>
        </p:nvSpPr>
        <p:spPr>
          <a:xfrm>
            <a:off x="2141790" y="3693881"/>
            <a:ext cx="6801603" cy="338554"/>
          </a:xfrm>
        </p:spPr>
        <p:txBody>
          <a:bodyPr/>
          <a:lstStyle/>
          <a:p>
            <a:r>
              <a:rPr lang="en-US" dirty="0"/>
              <a:t>Professional Development Series: Session 1</a:t>
            </a:r>
          </a:p>
        </p:txBody>
      </p:sp>
    </p:spTree>
    <p:extLst>
      <p:ext uri="{BB962C8B-B14F-4D97-AF65-F5344CB8AC3E}">
        <p14:creationId xmlns:p14="http://schemas.microsoft.com/office/powerpoint/2010/main" val="2708108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C56BB-6AAD-3A23-4622-57E03BA262D6}"/>
              </a:ext>
            </a:extLst>
          </p:cNvPr>
          <p:cNvSpPr>
            <a:spLocks noGrp="1"/>
          </p:cNvSpPr>
          <p:nvPr>
            <p:ph type="ctrTitle"/>
          </p:nvPr>
        </p:nvSpPr>
        <p:spPr>
          <a:xfrm>
            <a:off x="2101510" y="178130"/>
            <a:ext cx="7988980" cy="569387"/>
          </a:xfrm>
        </p:spPr>
        <p:txBody>
          <a:bodyPr/>
          <a:lstStyle/>
          <a:p>
            <a:r>
              <a:rPr lang="en-US" sz="4000" i="0" kern="0" dirty="0">
                <a:effectLst/>
                <a:latin typeface="+mj-lt"/>
                <a:ea typeface="Calibri" panose="020F0502020204030204" pitchFamily="34" charset="0"/>
                <a:cs typeface="Times New Roman" panose="02020603050405020304" pitchFamily="18" charset="0"/>
              </a:rPr>
              <a:t>Appropriate and Productive Relationships</a:t>
            </a:r>
            <a:r>
              <a:rPr lang="en-US" sz="4000" i="0" dirty="0">
                <a:effectLst/>
                <a:latin typeface="+mj-lt"/>
              </a:rPr>
              <a:t>  </a:t>
            </a:r>
            <a:r>
              <a:rPr lang="en-US" sz="3200" i="0" dirty="0">
                <a:effectLst/>
                <a:latin typeface="+mj-lt"/>
              </a:rPr>
              <a:t>(1 min)</a:t>
            </a:r>
            <a:endParaRPr lang="en-US" sz="4000" i="0" dirty="0">
              <a:latin typeface="+mj-lt"/>
            </a:endParaRPr>
          </a:p>
        </p:txBody>
      </p:sp>
      <p:sp>
        <p:nvSpPr>
          <p:cNvPr id="4" name="Text Placeholder 3">
            <a:extLst>
              <a:ext uri="{FF2B5EF4-FFF2-40B4-BE49-F238E27FC236}">
                <a16:creationId xmlns:a16="http://schemas.microsoft.com/office/drawing/2014/main" id="{2747D330-C25F-9D98-DB1C-4804F3E3BA85}"/>
              </a:ext>
            </a:extLst>
          </p:cNvPr>
          <p:cNvSpPr>
            <a:spLocks noGrp="1"/>
          </p:cNvSpPr>
          <p:nvPr>
            <p:ph type="body" sz="quarter" idx="14"/>
          </p:nvPr>
        </p:nvSpPr>
        <p:spPr>
          <a:xfrm>
            <a:off x="1870408" y="1264246"/>
            <a:ext cx="9636781" cy="4276745"/>
          </a:xfrm>
        </p:spPr>
        <p:txBody>
          <a:bodyPr/>
          <a:lstStyle/>
          <a:p>
            <a:r>
              <a:rPr lang="en-US" sz="2400" dirty="0">
                <a:latin typeface="+mn-lt"/>
              </a:rPr>
              <a:t>Es</a:t>
            </a:r>
            <a:r>
              <a:rPr lang="en-US" sz="2400" kern="0" dirty="0">
                <a:effectLst/>
                <a:latin typeface="+mn-lt"/>
                <a:ea typeface="Calibri" panose="020F0502020204030204" pitchFamily="34" charset="0"/>
                <a:cs typeface="Times New Roman" panose="02020603050405020304" pitchFamily="18" charset="0"/>
              </a:rPr>
              <a:t>tablishing and maintaining appropriate and productive relationships is important in both your personal and professional lives. Your ability to do this depends on accurately assessing situations that require you to engage with others in a manner that is suitable for the context and the person or persons involved.</a:t>
            </a:r>
            <a:endParaRPr lang="en-US" sz="2400" kern="100" dirty="0">
              <a:effectLst/>
              <a:latin typeface="+mn-lt"/>
              <a:ea typeface="Calibri" panose="020F0502020204030204" pitchFamily="34" charset="0"/>
              <a:cs typeface="Times New Roman" panose="02020603050405020304" pitchFamily="18" charset="0"/>
            </a:endParaRPr>
          </a:p>
          <a:p>
            <a:endParaRPr lang="en-US" dirty="0"/>
          </a:p>
          <a:p>
            <a:r>
              <a:rPr lang="en-US" sz="2400" kern="0" dirty="0">
                <a:effectLst/>
                <a:latin typeface="+mn-lt"/>
                <a:ea typeface="Calibri" panose="020F0502020204030204" pitchFamily="34" charset="0"/>
                <a:cs typeface="Times New Roman" panose="02020603050405020304" pitchFamily="18" charset="0"/>
              </a:rPr>
              <a:t>Understanding how to develop and maintain relationships is a key component for success, socially and professionally. Think about all of the things you are involved in at Purdue that require engaging with others. Your success and satisfaction in each situation depend on the quality of the relationships you create and maintain.</a:t>
            </a:r>
            <a:endParaRPr lang="en-US" sz="2400" kern="100" dirty="0">
              <a:effectLst/>
              <a:latin typeface="+mn-lt"/>
              <a:ea typeface="Calibri" panose="020F0502020204030204" pitchFamily="34" charset="0"/>
              <a:cs typeface="Times New Roman" panose="02020603050405020304" pitchFamily="18" charset="0"/>
            </a:endParaRPr>
          </a:p>
          <a:p>
            <a:endParaRPr lang="en-US" dirty="0"/>
          </a:p>
        </p:txBody>
      </p:sp>
      <p:sp>
        <p:nvSpPr>
          <p:cNvPr id="5" name="Slide Number Placeholder 4">
            <a:extLst>
              <a:ext uri="{FF2B5EF4-FFF2-40B4-BE49-F238E27FC236}">
                <a16:creationId xmlns:a16="http://schemas.microsoft.com/office/drawing/2014/main" id="{71E1780E-66A0-B186-C544-1CC39A5BF464}"/>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
        <p:nvSpPr>
          <p:cNvPr id="3" name="TextBox 2">
            <a:extLst>
              <a:ext uri="{FF2B5EF4-FFF2-40B4-BE49-F238E27FC236}">
                <a16:creationId xmlns:a16="http://schemas.microsoft.com/office/drawing/2014/main" id="{488667F8-D5AE-2A11-FCBC-E40E100A5AA2}"/>
              </a:ext>
            </a:extLst>
          </p:cNvPr>
          <p:cNvSpPr txBox="1"/>
          <p:nvPr/>
        </p:nvSpPr>
        <p:spPr>
          <a:xfrm>
            <a:off x="2063603" y="5850410"/>
            <a:ext cx="9443586" cy="261610"/>
          </a:xfrm>
          <a:prstGeom prst="rect">
            <a:avLst/>
          </a:prstGeom>
          <a:noFill/>
        </p:spPr>
        <p:txBody>
          <a:bodyPr wrap="square" rtlCol="0">
            <a:spAutoFit/>
          </a:bodyPr>
          <a:lstStyle/>
          <a:p>
            <a:r>
              <a:rPr lang="en-US" sz="1100" dirty="0"/>
              <a:t>*Content developed by the Roger C. Stewart Leadership and Professional Development Department: </a:t>
            </a:r>
            <a:r>
              <a:rPr lang="en-US" sz="1100" dirty="0">
                <a:hlinkClick r:id="rId2"/>
              </a:rPr>
              <a:t>https://www.purdue.edu/vpsl/leadership/</a:t>
            </a:r>
            <a:endParaRPr lang="en-US" sz="1100" dirty="0"/>
          </a:p>
        </p:txBody>
      </p:sp>
    </p:spTree>
    <p:extLst>
      <p:ext uri="{BB962C8B-B14F-4D97-AF65-F5344CB8AC3E}">
        <p14:creationId xmlns:p14="http://schemas.microsoft.com/office/powerpoint/2010/main" val="37171106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C56BB-6AAD-3A23-4622-57E03BA262D6}"/>
              </a:ext>
            </a:extLst>
          </p:cNvPr>
          <p:cNvSpPr>
            <a:spLocks noGrp="1"/>
          </p:cNvSpPr>
          <p:nvPr>
            <p:ph type="ctrTitle"/>
          </p:nvPr>
        </p:nvSpPr>
        <p:spPr>
          <a:xfrm>
            <a:off x="2101510" y="105055"/>
            <a:ext cx="7988980" cy="569387"/>
          </a:xfrm>
        </p:spPr>
        <p:txBody>
          <a:bodyPr/>
          <a:lstStyle/>
          <a:p>
            <a:r>
              <a:rPr lang="en-US" sz="4000" i="0" kern="0" dirty="0">
                <a:effectLst/>
                <a:latin typeface="+mj-lt"/>
                <a:ea typeface="Calibri" panose="020F0502020204030204" pitchFamily="34" charset="0"/>
                <a:cs typeface="Times New Roman" panose="02020603050405020304" pitchFamily="18" charset="0"/>
              </a:rPr>
              <a:t>Discussion (5 minutes)</a:t>
            </a:r>
            <a:endParaRPr lang="en-US" sz="6600" i="0" dirty="0">
              <a:latin typeface="+mj-lt"/>
            </a:endParaRPr>
          </a:p>
        </p:txBody>
      </p:sp>
      <p:sp>
        <p:nvSpPr>
          <p:cNvPr id="4" name="Text Placeholder 3">
            <a:extLst>
              <a:ext uri="{FF2B5EF4-FFF2-40B4-BE49-F238E27FC236}">
                <a16:creationId xmlns:a16="http://schemas.microsoft.com/office/drawing/2014/main" id="{2747D330-C25F-9D98-DB1C-4804F3E3BA85}"/>
              </a:ext>
            </a:extLst>
          </p:cNvPr>
          <p:cNvSpPr>
            <a:spLocks noGrp="1"/>
          </p:cNvSpPr>
          <p:nvPr>
            <p:ph type="body" sz="quarter" idx="14"/>
          </p:nvPr>
        </p:nvSpPr>
        <p:spPr>
          <a:xfrm>
            <a:off x="1870408" y="1264246"/>
            <a:ext cx="9636781" cy="4732793"/>
          </a:xfrm>
        </p:spPr>
        <p:txBody>
          <a:bodyPr/>
          <a:lstStyle/>
          <a:p>
            <a:r>
              <a:rPr lang="en-US" sz="2400" kern="0" dirty="0">
                <a:effectLst/>
                <a:latin typeface="Georgia" panose="02040502050405020303" pitchFamily="18" charset="0"/>
                <a:ea typeface="Calibri" panose="020F0502020204030204" pitchFamily="34" charset="0"/>
                <a:cs typeface="Times New Roman" panose="02020603050405020304" pitchFamily="18" charset="0"/>
              </a:rPr>
              <a:t>Do you feel that your relationships with your personal friends differ from your relationships with peers in the classroom or in a student organization? How so?</a:t>
            </a:r>
          </a:p>
          <a:p>
            <a:endParaRPr lang="en-US" sz="2400" kern="100" dirty="0">
              <a:effectLst/>
              <a:latin typeface="Georgia" panose="02040502050405020303" pitchFamily="18" charset="0"/>
              <a:ea typeface="Calibri" panose="020F0502020204030204" pitchFamily="34" charset="0"/>
              <a:cs typeface="Times New Roman" panose="02020603050405020304" pitchFamily="18" charset="0"/>
            </a:endParaRPr>
          </a:p>
          <a:p>
            <a:r>
              <a:rPr lang="en-US" sz="2400" kern="0" dirty="0">
                <a:effectLst/>
                <a:latin typeface="Georgia" panose="02040502050405020303" pitchFamily="18" charset="0"/>
                <a:ea typeface="Calibri" panose="020F0502020204030204" pitchFamily="34" charset="0"/>
                <a:cs typeface="Times New Roman" panose="02020603050405020304" pitchFamily="18" charset="0"/>
              </a:rPr>
              <a:t>Do you feel that you intentionally engage with others in a manner suitable for the context? Have you ever reflected on this before?</a:t>
            </a:r>
          </a:p>
          <a:p>
            <a:endParaRPr lang="en-US" sz="2400" kern="0" dirty="0">
              <a:effectLst/>
              <a:latin typeface="Georgia" panose="02040502050405020303" pitchFamily="18" charset="0"/>
              <a:ea typeface="Calibri" panose="020F0502020204030204" pitchFamily="34" charset="0"/>
              <a:cs typeface="Times New Roman" panose="02020603050405020304" pitchFamily="18" charset="0"/>
            </a:endParaRPr>
          </a:p>
          <a:p>
            <a:r>
              <a:rPr lang="en-US" sz="2400" kern="0" dirty="0">
                <a:effectLst/>
                <a:latin typeface="Georgia" panose="02040502050405020303" pitchFamily="18" charset="0"/>
                <a:ea typeface="Calibri" panose="020F0502020204030204" pitchFamily="34" charset="0"/>
                <a:cs typeface="Times New Roman" panose="02020603050405020304" pitchFamily="18" charset="0"/>
              </a:rPr>
              <a:t>How do you feel appropriate and productive relationships affect professionalism and success? </a:t>
            </a:r>
            <a:endParaRPr lang="en-US" sz="2400" kern="100" dirty="0">
              <a:effectLst/>
              <a:latin typeface="Georgia" panose="02040502050405020303" pitchFamily="18" charset="0"/>
              <a:ea typeface="Calibri" panose="020F0502020204030204" pitchFamily="34" charset="0"/>
              <a:cs typeface="Times New Roman" panose="02020603050405020304" pitchFamily="18" charset="0"/>
            </a:endParaRPr>
          </a:p>
          <a:p>
            <a:endParaRPr lang="en-US" sz="1800" kern="100" dirty="0">
              <a:effectLst/>
              <a:latin typeface="Georgia" panose="02040502050405020303" pitchFamily="18" charset="0"/>
              <a:ea typeface="Calibri" panose="020F0502020204030204" pitchFamily="34" charset="0"/>
              <a:cs typeface="Times New Roman" panose="02020603050405020304" pitchFamily="18" charset="0"/>
            </a:endParaRPr>
          </a:p>
          <a:p>
            <a:endParaRPr lang="en-US" dirty="0"/>
          </a:p>
        </p:txBody>
      </p:sp>
      <p:sp>
        <p:nvSpPr>
          <p:cNvPr id="5" name="Slide Number Placeholder 4">
            <a:extLst>
              <a:ext uri="{FF2B5EF4-FFF2-40B4-BE49-F238E27FC236}">
                <a16:creationId xmlns:a16="http://schemas.microsoft.com/office/drawing/2014/main" id="{71E1780E-66A0-B186-C544-1CC39A5BF464}"/>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
        <p:nvSpPr>
          <p:cNvPr id="3" name="TextBox 2">
            <a:extLst>
              <a:ext uri="{FF2B5EF4-FFF2-40B4-BE49-F238E27FC236}">
                <a16:creationId xmlns:a16="http://schemas.microsoft.com/office/drawing/2014/main" id="{AC5D3819-68BF-5131-E52A-80D27A04E271}"/>
              </a:ext>
            </a:extLst>
          </p:cNvPr>
          <p:cNvSpPr txBox="1"/>
          <p:nvPr/>
        </p:nvSpPr>
        <p:spPr>
          <a:xfrm>
            <a:off x="1965386" y="5593754"/>
            <a:ext cx="9443586" cy="261610"/>
          </a:xfrm>
          <a:prstGeom prst="rect">
            <a:avLst/>
          </a:prstGeom>
          <a:noFill/>
        </p:spPr>
        <p:txBody>
          <a:bodyPr wrap="square" rtlCol="0">
            <a:spAutoFit/>
          </a:bodyPr>
          <a:lstStyle/>
          <a:p>
            <a:r>
              <a:rPr lang="en-US" sz="1100" dirty="0"/>
              <a:t>*Content developed by the Roger C. Stewart Leadership and Professional Development Department: </a:t>
            </a:r>
            <a:r>
              <a:rPr lang="en-US" sz="1100" dirty="0">
                <a:hlinkClick r:id="rId2"/>
              </a:rPr>
              <a:t>https://www.purdue.edu/vpsl/leadership/</a:t>
            </a:r>
            <a:endParaRPr lang="en-US" sz="1100" dirty="0"/>
          </a:p>
        </p:txBody>
      </p:sp>
    </p:spTree>
    <p:extLst>
      <p:ext uri="{BB962C8B-B14F-4D97-AF65-F5344CB8AC3E}">
        <p14:creationId xmlns:p14="http://schemas.microsoft.com/office/powerpoint/2010/main" val="19460049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C56BB-6AAD-3A23-4622-57E03BA262D6}"/>
              </a:ext>
            </a:extLst>
          </p:cNvPr>
          <p:cNvSpPr>
            <a:spLocks noGrp="1"/>
          </p:cNvSpPr>
          <p:nvPr>
            <p:ph type="ctrTitle"/>
          </p:nvPr>
        </p:nvSpPr>
        <p:spPr>
          <a:xfrm>
            <a:off x="2101510" y="105055"/>
            <a:ext cx="7988980" cy="569387"/>
          </a:xfrm>
        </p:spPr>
        <p:txBody>
          <a:bodyPr/>
          <a:lstStyle/>
          <a:p>
            <a:r>
              <a:rPr lang="en-US" sz="4000" i="0" kern="0" dirty="0">
                <a:effectLst/>
                <a:latin typeface="+mj-lt"/>
                <a:ea typeface="Calibri" panose="020F0502020204030204" pitchFamily="34" charset="0"/>
                <a:cs typeface="Times New Roman" panose="02020603050405020304" pitchFamily="18" charset="0"/>
              </a:rPr>
              <a:t>Forming, Storming, Norming, Performing	</a:t>
            </a:r>
            <a:endParaRPr lang="en-US" sz="6600" i="0" dirty="0">
              <a:latin typeface="+mj-lt"/>
            </a:endParaRPr>
          </a:p>
        </p:txBody>
      </p:sp>
      <p:sp>
        <p:nvSpPr>
          <p:cNvPr id="4" name="Text Placeholder 3">
            <a:extLst>
              <a:ext uri="{FF2B5EF4-FFF2-40B4-BE49-F238E27FC236}">
                <a16:creationId xmlns:a16="http://schemas.microsoft.com/office/drawing/2014/main" id="{2747D330-C25F-9D98-DB1C-4804F3E3BA85}"/>
              </a:ext>
            </a:extLst>
          </p:cNvPr>
          <p:cNvSpPr>
            <a:spLocks noGrp="1"/>
          </p:cNvSpPr>
          <p:nvPr>
            <p:ph type="body" sz="quarter" idx="14"/>
          </p:nvPr>
        </p:nvSpPr>
        <p:spPr>
          <a:xfrm>
            <a:off x="1870408" y="1264246"/>
            <a:ext cx="2742535" cy="4732793"/>
          </a:xfrm>
        </p:spPr>
        <p:txBody>
          <a:bodyPr/>
          <a:lstStyle/>
          <a:p>
            <a:r>
              <a:rPr lang="en-US" b="0" i="0" dirty="0">
                <a:solidFill>
                  <a:srgbClr val="202122"/>
                </a:solidFill>
                <a:effectLst/>
                <a:latin typeface="Arial" panose="020B0604020202020204" pitchFamily="34" charset="0"/>
              </a:rPr>
              <a:t>The </a:t>
            </a:r>
            <a:r>
              <a:rPr lang="en-US" b="0" i="1" dirty="0">
                <a:solidFill>
                  <a:srgbClr val="202122"/>
                </a:solidFill>
                <a:effectLst/>
                <a:latin typeface="Arial" panose="020B0604020202020204" pitchFamily="34" charset="0"/>
              </a:rPr>
              <a:t>forming–storming–norming–performing</a:t>
            </a:r>
            <a:r>
              <a:rPr lang="en-US" b="0" i="0" dirty="0">
                <a:solidFill>
                  <a:srgbClr val="202122"/>
                </a:solidFill>
                <a:effectLst/>
                <a:latin typeface="Arial" panose="020B0604020202020204" pitchFamily="34" charset="0"/>
              </a:rPr>
              <a:t> model of group development was first proposed by </a:t>
            </a:r>
            <a:r>
              <a:rPr lang="en-US" b="0" i="0" u="none" strike="noStrike" dirty="0">
                <a:solidFill>
                  <a:srgbClr val="3366CC"/>
                </a:solidFill>
                <a:effectLst/>
                <a:latin typeface="Arial" panose="020B0604020202020204" pitchFamily="34" charset="0"/>
                <a:hlinkClick r:id="rId2" tooltip="Bruce Tuckman"/>
              </a:rPr>
              <a:t>Bruce Tuckman</a:t>
            </a:r>
            <a:r>
              <a:rPr lang="en-US" b="0" i="0" dirty="0">
                <a:solidFill>
                  <a:srgbClr val="202122"/>
                </a:solidFill>
                <a:effectLst/>
                <a:latin typeface="Arial" panose="020B0604020202020204" pitchFamily="34" charset="0"/>
              </a:rPr>
              <a:t> in 1965,</a:t>
            </a:r>
            <a:r>
              <a:rPr lang="en-US" b="0" i="0" u="none" strike="noStrike" baseline="30000" dirty="0">
                <a:solidFill>
                  <a:srgbClr val="3366CC"/>
                </a:solidFill>
                <a:effectLst/>
                <a:latin typeface="Arial" panose="020B0604020202020204" pitchFamily="34" charset="0"/>
                <a:hlinkClick r:id="rId3"/>
              </a:rPr>
              <a:t>[1]</a:t>
            </a:r>
            <a:r>
              <a:rPr lang="en-US" b="0" i="0" dirty="0">
                <a:solidFill>
                  <a:srgbClr val="202122"/>
                </a:solidFill>
                <a:effectLst/>
                <a:latin typeface="Arial" panose="020B0604020202020204" pitchFamily="34" charset="0"/>
              </a:rPr>
              <a:t> who said that these phases are all necessary and inevitable in order for a team to grow, face up to challenges, tackle problems, find solutions, plan work, and deliver results.</a:t>
            </a:r>
            <a:endParaRPr lang="en-US" sz="1800" kern="100" dirty="0">
              <a:effectLst/>
              <a:latin typeface="Georgia" panose="02040502050405020303" pitchFamily="18" charset="0"/>
              <a:ea typeface="Calibri" panose="020F0502020204030204" pitchFamily="34" charset="0"/>
              <a:cs typeface="Times New Roman" panose="02020603050405020304" pitchFamily="18" charset="0"/>
            </a:endParaRPr>
          </a:p>
          <a:p>
            <a:endParaRPr lang="en-US" dirty="0"/>
          </a:p>
        </p:txBody>
      </p:sp>
      <p:sp>
        <p:nvSpPr>
          <p:cNvPr id="5" name="Slide Number Placeholder 4">
            <a:extLst>
              <a:ext uri="{FF2B5EF4-FFF2-40B4-BE49-F238E27FC236}">
                <a16:creationId xmlns:a16="http://schemas.microsoft.com/office/drawing/2014/main" id="{71E1780E-66A0-B186-C544-1CC39A5BF464}"/>
              </a:ext>
            </a:extLst>
          </p:cNvPr>
          <p:cNvSpPr>
            <a:spLocks noGrp="1"/>
          </p:cNvSpPr>
          <p:nvPr>
            <p:ph type="sldNum" sz="quarter" idx="12"/>
          </p:nvPr>
        </p:nvSpPr>
        <p:spPr/>
        <p:txBody>
          <a:bodyPr/>
          <a:lstStyle/>
          <a:p>
            <a:fld id="{8A7A6979-0714-4377-B894-6BE4C2D6E202}" type="slidenum">
              <a:rPr lang="en-US" smtClean="0"/>
              <a:pPr/>
              <a:t>4</a:t>
            </a:fld>
            <a:endParaRPr lang="en-US" dirty="0"/>
          </a:p>
        </p:txBody>
      </p:sp>
      <p:pic>
        <p:nvPicPr>
          <p:cNvPr id="1026" name="Picture 2" descr="Tuckman's 5 Stages of Teams Development Model &amp; How to use it | by  Emma-Louise | The Launchpad - The Coaching Tools Company Blog">
            <a:extLst>
              <a:ext uri="{FF2B5EF4-FFF2-40B4-BE49-F238E27FC236}">
                <a16:creationId xmlns:a16="http://schemas.microsoft.com/office/drawing/2014/main" id="{CC2A6F5D-9513-BAB1-8C42-5BE1DE1FEA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7613" y="1294953"/>
            <a:ext cx="5842449" cy="42733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05878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AC5BE-2B92-E98A-F2B8-E69A75ADE21A}"/>
              </a:ext>
            </a:extLst>
          </p:cNvPr>
          <p:cNvSpPr>
            <a:spLocks noGrp="1"/>
          </p:cNvSpPr>
          <p:nvPr>
            <p:ph type="ctrTitle"/>
          </p:nvPr>
        </p:nvSpPr>
        <p:spPr/>
        <p:txBody>
          <a:bodyPr/>
          <a:lstStyle/>
          <a:p>
            <a:r>
              <a:rPr lang="en-US" dirty="0"/>
              <a:t>Forming</a:t>
            </a:r>
          </a:p>
        </p:txBody>
      </p:sp>
      <p:sp>
        <p:nvSpPr>
          <p:cNvPr id="4" name="Text Placeholder 3">
            <a:extLst>
              <a:ext uri="{FF2B5EF4-FFF2-40B4-BE49-F238E27FC236}">
                <a16:creationId xmlns:a16="http://schemas.microsoft.com/office/drawing/2014/main" id="{57E3182F-4849-525C-C59E-755E163113B0}"/>
              </a:ext>
            </a:extLst>
          </p:cNvPr>
          <p:cNvSpPr>
            <a:spLocks noGrp="1"/>
          </p:cNvSpPr>
          <p:nvPr>
            <p:ph type="body" sz="quarter" idx="14"/>
          </p:nvPr>
        </p:nvSpPr>
        <p:spPr>
          <a:xfrm>
            <a:off x="1833542" y="1289592"/>
            <a:ext cx="9589634" cy="4810957"/>
          </a:xfrm>
        </p:spPr>
        <p:txBody>
          <a:bodyPr/>
          <a:lstStyle/>
          <a:p>
            <a:pPr marL="0" indent="0">
              <a:buNone/>
            </a:pPr>
            <a:r>
              <a:rPr lang="en-US" b="0" i="0" dirty="0">
                <a:solidFill>
                  <a:srgbClr val="202122"/>
                </a:solidFill>
                <a:effectLst/>
                <a:latin typeface="Arial" panose="020B0604020202020204" pitchFamily="34" charset="0"/>
              </a:rPr>
              <a:t>The team meets and learns about the opportunities and challenges, and then agrees on goals and begins to tackle the tasks. Team members tend to behave quite independently. They may be motivated but are usually relatively uninformed of the issues and objectives of the team. Team members are usually on their best behavior but very focused on themselves. Mature team members begin to model appropriate behavior even at this early phase. </a:t>
            </a:r>
          </a:p>
          <a:p>
            <a:pPr marL="0" indent="0">
              <a:buNone/>
            </a:pPr>
            <a:endParaRPr lang="en-US" dirty="0">
              <a:solidFill>
                <a:srgbClr val="202122"/>
              </a:solidFill>
              <a:latin typeface="Arial" panose="020B0604020202020204" pitchFamily="34" charset="0"/>
            </a:endParaRPr>
          </a:p>
          <a:p>
            <a:pPr marL="0" indent="0">
              <a:buNone/>
            </a:pPr>
            <a:r>
              <a:rPr lang="en-US" b="0" i="0" dirty="0">
                <a:solidFill>
                  <a:srgbClr val="202122"/>
                </a:solidFill>
                <a:effectLst/>
                <a:latin typeface="Arial" panose="020B0604020202020204" pitchFamily="34" charset="0"/>
              </a:rPr>
              <a:t>The meeting environment also plays an important role to model the initial behavior of each individual. The major task functions also concern orientation. Members attempt to become oriented to the tasks as well as to one another. </a:t>
            </a:r>
          </a:p>
          <a:p>
            <a:pPr marL="0" indent="0">
              <a:buNone/>
            </a:pPr>
            <a:endParaRPr lang="en-US" dirty="0">
              <a:solidFill>
                <a:srgbClr val="202122"/>
              </a:solidFill>
              <a:latin typeface="Arial" panose="020B0604020202020204" pitchFamily="34" charset="0"/>
            </a:endParaRPr>
          </a:p>
          <a:p>
            <a:pPr marL="0" indent="0">
              <a:buNone/>
            </a:pPr>
            <a:r>
              <a:rPr lang="en-US" b="0" i="0" dirty="0">
                <a:solidFill>
                  <a:srgbClr val="202122"/>
                </a:solidFill>
                <a:effectLst/>
                <a:latin typeface="Arial" panose="020B0604020202020204" pitchFamily="34" charset="0"/>
              </a:rPr>
              <a:t>This is also the stage in which group members test boundaries, create ground rules, and define organizational standards. Discussion centers on defining the scope of the task, how to approach it, and similar concerns. To grow from this stage to the next, each member must relinquish the comfort of non-threatening topics and risk the possibility of conflict .</a:t>
            </a:r>
            <a:endParaRPr lang="en-US" dirty="0"/>
          </a:p>
        </p:txBody>
      </p:sp>
      <p:sp>
        <p:nvSpPr>
          <p:cNvPr id="5" name="Slide Number Placeholder 4">
            <a:extLst>
              <a:ext uri="{FF2B5EF4-FFF2-40B4-BE49-F238E27FC236}">
                <a16:creationId xmlns:a16="http://schemas.microsoft.com/office/drawing/2014/main" id="{07B9F5D0-B259-450D-AC76-0F1E057A5A29}"/>
              </a:ext>
            </a:extLst>
          </p:cNvPr>
          <p:cNvSpPr>
            <a:spLocks noGrp="1"/>
          </p:cNvSpPr>
          <p:nvPr>
            <p:ph type="sldNum" sz="quarter" idx="12"/>
          </p:nvPr>
        </p:nvSpPr>
        <p:spPr/>
        <p:txBody>
          <a:bodyPr/>
          <a:lstStyle/>
          <a:p>
            <a:fld id="{8A7A6979-0714-4377-B894-6BE4C2D6E202}" type="slidenum">
              <a:rPr lang="en-US" smtClean="0"/>
              <a:pPr/>
              <a:t>5</a:t>
            </a:fld>
            <a:endParaRPr lang="en-US" dirty="0"/>
          </a:p>
        </p:txBody>
      </p:sp>
    </p:spTree>
    <p:extLst>
      <p:ext uri="{BB962C8B-B14F-4D97-AF65-F5344CB8AC3E}">
        <p14:creationId xmlns:p14="http://schemas.microsoft.com/office/powerpoint/2010/main" val="28572669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8D9BE-572A-F121-AA21-1248579EAC04}"/>
              </a:ext>
            </a:extLst>
          </p:cNvPr>
          <p:cNvSpPr>
            <a:spLocks noGrp="1"/>
          </p:cNvSpPr>
          <p:nvPr>
            <p:ph type="ctrTitle"/>
          </p:nvPr>
        </p:nvSpPr>
        <p:spPr/>
        <p:txBody>
          <a:bodyPr/>
          <a:lstStyle/>
          <a:p>
            <a:r>
              <a:rPr lang="en-US" dirty="0"/>
              <a:t>Storming</a:t>
            </a:r>
          </a:p>
        </p:txBody>
      </p:sp>
      <p:sp>
        <p:nvSpPr>
          <p:cNvPr id="4" name="Text Placeholder 3">
            <a:extLst>
              <a:ext uri="{FF2B5EF4-FFF2-40B4-BE49-F238E27FC236}">
                <a16:creationId xmlns:a16="http://schemas.microsoft.com/office/drawing/2014/main" id="{7C6963E1-3C74-7FA5-3AF3-EEE2053A3BB1}"/>
              </a:ext>
            </a:extLst>
          </p:cNvPr>
          <p:cNvSpPr>
            <a:spLocks noGrp="1"/>
          </p:cNvSpPr>
          <p:nvPr>
            <p:ph type="body" sz="quarter" idx="14"/>
          </p:nvPr>
        </p:nvSpPr>
        <p:spPr>
          <a:xfrm>
            <a:off x="2107519" y="1248649"/>
            <a:ext cx="9247417" cy="4978351"/>
          </a:xfrm>
        </p:spPr>
        <p:txBody>
          <a:bodyPr>
            <a:normAutofit lnSpcReduction="10000"/>
          </a:bodyPr>
          <a:lstStyle/>
          <a:p>
            <a:pPr marL="0" indent="0">
              <a:buNone/>
            </a:pPr>
            <a:r>
              <a:rPr lang="en-US" b="0" i="0" dirty="0">
                <a:solidFill>
                  <a:srgbClr val="202122"/>
                </a:solidFill>
                <a:effectLst/>
                <a:latin typeface="Arial" panose="020B0604020202020204" pitchFamily="34" charset="0"/>
              </a:rPr>
              <a:t>This is the second stage of team development, where the group starts to sort itself out and gain each others' trust. This stage often starts when they voice their opinions; conflict may arise between team members as power and status are assigned. When group members start to work with each other they start to learn about individual working styles and what it is like to work with each other as a team; it also identifies the hierarchy of positions in the group. </a:t>
            </a:r>
          </a:p>
          <a:p>
            <a:pPr marL="0" indent="0">
              <a:buNone/>
            </a:pPr>
            <a:endParaRPr lang="en-US" dirty="0">
              <a:solidFill>
                <a:srgbClr val="202122"/>
              </a:solidFill>
              <a:latin typeface="Arial" panose="020B0604020202020204" pitchFamily="34" charset="0"/>
            </a:endParaRPr>
          </a:p>
          <a:p>
            <a:pPr marL="0" indent="0">
              <a:buNone/>
            </a:pPr>
            <a:r>
              <a:rPr lang="en-US" b="0" i="0" dirty="0">
                <a:solidFill>
                  <a:srgbClr val="202122"/>
                </a:solidFill>
                <a:effectLst/>
                <a:latin typeface="Arial" panose="020B0604020202020204" pitchFamily="34" charset="0"/>
              </a:rPr>
              <a:t>At this stage there is often a positive and polite atmosphere, people are pleasant to each other, and they may have feelings of excitement, eagerness and positiveness. Others may have feelings of suspicion, fear and anxiety. The leader of the team will then describe the tasks to the group, describe the different behaviors to the group and how to deal and handle complaints.</a:t>
            </a:r>
          </a:p>
          <a:p>
            <a:pPr marL="0" indent="0">
              <a:buNone/>
            </a:pPr>
            <a:endParaRPr lang="en-US" dirty="0">
              <a:solidFill>
                <a:srgbClr val="202122"/>
              </a:solidFill>
              <a:latin typeface="Arial" panose="020B0604020202020204" pitchFamily="34" charset="0"/>
            </a:endParaRPr>
          </a:p>
          <a:p>
            <a:pPr marL="0" indent="0">
              <a:buNone/>
            </a:pPr>
            <a:r>
              <a:rPr lang="en-US" b="0" i="0" dirty="0">
                <a:solidFill>
                  <a:srgbClr val="202122"/>
                </a:solidFill>
                <a:effectLst/>
                <a:latin typeface="Arial" panose="020B0604020202020204" pitchFamily="34" charset="0"/>
              </a:rPr>
              <a:t>In this stage participants form opinions about the character and integrity of the other participants and feel compelled to voice these opinions if they find someone shirking responsibility or attempting to dominate. Sometimes participants question the actions or decision of the leader as the expedition grows harder. Disagreements and personality clashes must be resolved before the team can progress out of this stage, and so some teams may never emerge from "storming” or re-enter that phase if new challenges or disputes arise.</a:t>
            </a:r>
            <a:endParaRPr lang="en-US" dirty="0"/>
          </a:p>
        </p:txBody>
      </p:sp>
      <p:sp>
        <p:nvSpPr>
          <p:cNvPr id="5" name="Slide Number Placeholder 4">
            <a:extLst>
              <a:ext uri="{FF2B5EF4-FFF2-40B4-BE49-F238E27FC236}">
                <a16:creationId xmlns:a16="http://schemas.microsoft.com/office/drawing/2014/main" id="{B6BC9D88-DE69-185B-43B0-944DE22B4977}"/>
              </a:ext>
            </a:extLst>
          </p:cNvPr>
          <p:cNvSpPr>
            <a:spLocks noGrp="1"/>
          </p:cNvSpPr>
          <p:nvPr>
            <p:ph type="sldNum" sz="quarter" idx="12"/>
          </p:nvPr>
        </p:nvSpPr>
        <p:spPr/>
        <p:txBody>
          <a:bodyPr/>
          <a:lstStyle/>
          <a:p>
            <a:fld id="{8A7A6979-0714-4377-B894-6BE4C2D6E202}" type="slidenum">
              <a:rPr lang="en-US" smtClean="0"/>
              <a:pPr/>
              <a:t>6</a:t>
            </a:fld>
            <a:endParaRPr lang="en-US" dirty="0"/>
          </a:p>
        </p:txBody>
      </p:sp>
    </p:spTree>
    <p:extLst>
      <p:ext uri="{BB962C8B-B14F-4D97-AF65-F5344CB8AC3E}">
        <p14:creationId xmlns:p14="http://schemas.microsoft.com/office/powerpoint/2010/main" val="24498960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2D1FE-31C2-3CA5-B59E-64C13B9B22A0}"/>
              </a:ext>
            </a:extLst>
          </p:cNvPr>
          <p:cNvSpPr>
            <a:spLocks noGrp="1"/>
          </p:cNvSpPr>
          <p:nvPr>
            <p:ph type="ctrTitle"/>
          </p:nvPr>
        </p:nvSpPr>
        <p:spPr/>
        <p:txBody>
          <a:bodyPr/>
          <a:lstStyle/>
          <a:p>
            <a:r>
              <a:rPr lang="en-US" dirty="0"/>
              <a:t>Norming</a:t>
            </a:r>
          </a:p>
        </p:txBody>
      </p:sp>
      <p:sp>
        <p:nvSpPr>
          <p:cNvPr id="4" name="Text Placeholder 3">
            <a:extLst>
              <a:ext uri="{FF2B5EF4-FFF2-40B4-BE49-F238E27FC236}">
                <a16:creationId xmlns:a16="http://schemas.microsoft.com/office/drawing/2014/main" id="{AA5C4B02-9F85-5F71-71BA-0A2018735289}"/>
              </a:ext>
            </a:extLst>
          </p:cNvPr>
          <p:cNvSpPr>
            <a:spLocks noGrp="1"/>
          </p:cNvSpPr>
          <p:nvPr>
            <p:ph type="body" sz="quarter" idx="14"/>
          </p:nvPr>
        </p:nvSpPr>
        <p:spPr>
          <a:xfrm>
            <a:off x="2107519" y="1180410"/>
            <a:ext cx="9274713" cy="4933787"/>
          </a:xfrm>
        </p:spPr>
        <p:txBody>
          <a:bodyPr/>
          <a:lstStyle/>
          <a:p>
            <a:pPr marL="0" indent="0">
              <a:buNone/>
            </a:pPr>
            <a:r>
              <a:rPr lang="en-US" b="0" i="0" dirty="0">
                <a:solidFill>
                  <a:srgbClr val="202122"/>
                </a:solidFill>
                <a:effectLst/>
                <a:latin typeface="Arial" panose="020B0604020202020204" pitchFamily="34" charset="0"/>
              </a:rPr>
              <a:t>Resolved disagreements and personality clashes result in greater intimacy, and a spirit of co-operation emerges. This happens when the team is aware of competition, and they share a common goal. </a:t>
            </a:r>
          </a:p>
          <a:p>
            <a:pPr marL="0" indent="0">
              <a:buNone/>
            </a:pPr>
            <a:endParaRPr lang="en-US" dirty="0">
              <a:solidFill>
                <a:srgbClr val="202122"/>
              </a:solidFill>
              <a:latin typeface="Arial" panose="020B0604020202020204" pitchFamily="34" charset="0"/>
            </a:endParaRPr>
          </a:p>
          <a:p>
            <a:pPr marL="0" indent="0">
              <a:buNone/>
            </a:pPr>
            <a:r>
              <a:rPr lang="en-US" b="0" i="0" dirty="0">
                <a:solidFill>
                  <a:srgbClr val="202122"/>
                </a:solidFill>
                <a:effectLst/>
                <a:latin typeface="Arial" panose="020B0604020202020204" pitchFamily="34" charset="0"/>
              </a:rPr>
              <a:t>In this stage, all team members take responsibility and have the ambition to work for the success of the team's goals. They start tolerating the whims and fancies of the other team members. They accept others as they are and make an effort to move on. The danger here is that members may be so focused on preventing conflict that they are reluctant to share controversial ideas.</a:t>
            </a:r>
            <a:endParaRPr lang="en-US" dirty="0"/>
          </a:p>
        </p:txBody>
      </p:sp>
      <p:sp>
        <p:nvSpPr>
          <p:cNvPr id="5" name="Slide Number Placeholder 4">
            <a:extLst>
              <a:ext uri="{FF2B5EF4-FFF2-40B4-BE49-F238E27FC236}">
                <a16:creationId xmlns:a16="http://schemas.microsoft.com/office/drawing/2014/main" id="{ED0C09FC-1077-2664-06E9-B8E5F80100CF}"/>
              </a:ext>
            </a:extLst>
          </p:cNvPr>
          <p:cNvSpPr>
            <a:spLocks noGrp="1"/>
          </p:cNvSpPr>
          <p:nvPr>
            <p:ph type="sldNum" sz="quarter" idx="12"/>
          </p:nvPr>
        </p:nvSpPr>
        <p:spPr/>
        <p:txBody>
          <a:bodyPr/>
          <a:lstStyle/>
          <a:p>
            <a:fld id="{8A7A6979-0714-4377-B894-6BE4C2D6E202}" type="slidenum">
              <a:rPr lang="en-US" smtClean="0"/>
              <a:pPr/>
              <a:t>7</a:t>
            </a:fld>
            <a:endParaRPr lang="en-US" dirty="0"/>
          </a:p>
        </p:txBody>
      </p:sp>
    </p:spTree>
    <p:extLst>
      <p:ext uri="{BB962C8B-B14F-4D97-AF65-F5344CB8AC3E}">
        <p14:creationId xmlns:p14="http://schemas.microsoft.com/office/powerpoint/2010/main" val="4001879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54A48-26D8-2722-0F4F-B03857F338D1}"/>
              </a:ext>
            </a:extLst>
          </p:cNvPr>
          <p:cNvSpPr>
            <a:spLocks noGrp="1"/>
          </p:cNvSpPr>
          <p:nvPr>
            <p:ph type="ctrTitle"/>
          </p:nvPr>
        </p:nvSpPr>
        <p:spPr/>
        <p:txBody>
          <a:bodyPr/>
          <a:lstStyle/>
          <a:p>
            <a:r>
              <a:rPr lang="en-US" dirty="0"/>
              <a:t>Norming</a:t>
            </a:r>
          </a:p>
        </p:txBody>
      </p:sp>
      <p:sp>
        <p:nvSpPr>
          <p:cNvPr id="5" name="Slide Number Placeholder 4">
            <a:extLst>
              <a:ext uri="{FF2B5EF4-FFF2-40B4-BE49-F238E27FC236}">
                <a16:creationId xmlns:a16="http://schemas.microsoft.com/office/drawing/2014/main" id="{A437523B-8A77-A817-5F44-8FA6D261C691}"/>
              </a:ext>
            </a:extLst>
          </p:cNvPr>
          <p:cNvSpPr>
            <a:spLocks noGrp="1"/>
          </p:cNvSpPr>
          <p:nvPr>
            <p:ph type="sldNum" sz="quarter" idx="12"/>
          </p:nvPr>
        </p:nvSpPr>
        <p:spPr/>
        <p:txBody>
          <a:bodyPr/>
          <a:lstStyle/>
          <a:p>
            <a:fld id="{8A7A6979-0714-4377-B894-6BE4C2D6E202}" type="slidenum">
              <a:rPr lang="en-US" smtClean="0"/>
              <a:pPr/>
              <a:t>8</a:t>
            </a:fld>
            <a:endParaRPr lang="en-US" dirty="0"/>
          </a:p>
        </p:txBody>
      </p:sp>
      <p:sp>
        <p:nvSpPr>
          <p:cNvPr id="7" name="TextBox 6">
            <a:extLst>
              <a:ext uri="{FF2B5EF4-FFF2-40B4-BE49-F238E27FC236}">
                <a16:creationId xmlns:a16="http://schemas.microsoft.com/office/drawing/2014/main" id="{04A2AAE6-FCDF-7E9F-7F8B-BB4ADFBE3523}"/>
              </a:ext>
            </a:extLst>
          </p:cNvPr>
          <p:cNvSpPr txBox="1"/>
          <p:nvPr/>
        </p:nvSpPr>
        <p:spPr>
          <a:xfrm>
            <a:off x="1883391" y="1024931"/>
            <a:ext cx="9962866" cy="3416320"/>
          </a:xfrm>
          <a:prstGeom prst="rect">
            <a:avLst/>
          </a:prstGeom>
          <a:noFill/>
        </p:spPr>
        <p:txBody>
          <a:bodyPr wrap="square">
            <a:spAutoFit/>
          </a:bodyPr>
          <a:lstStyle/>
          <a:p>
            <a:pPr algn="l"/>
            <a:r>
              <a:rPr lang="en-US" b="0" i="0" dirty="0">
                <a:solidFill>
                  <a:srgbClr val="202122"/>
                </a:solidFill>
                <a:effectLst/>
                <a:latin typeface="Arial" panose="020B0604020202020204" pitchFamily="34" charset="0"/>
              </a:rPr>
              <a:t>With group norms and roles established, group members focus on achieving common goals, often reaching an unexpectedly high level of success. By this time, they are motivated and knowledgeable. The team members are now competent, autonomous and able to handle the decision-making process without supervision. Dissent is expected and allowed as long as it is channeled through means acceptable to the team.</a:t>
            </a:r>
          </a:p>
          <a:p>
            <a:pPr algn="l"/>
            <a:endParaRPr lang="en-US" b="0" i="0" dirty="0">
              <a:solidFill>
                <a:srgbClr val="202122"/>
              </a:solidFill>
              <a:effectLst/>
              <a:latin typeface="Arial" panose="020B0604020202020204" pitchFamily="34" charset="0"/>
            </a:endParaRPr>
          </a:p>
          <a:p>
            <a:pPr algn="l"/>
            <a:r>
              <a:rPr lang="en-US" b="0" i="0" dirty="0">
                <a:solidFill>
                  <a:srgbClr val="202122"/>
                </a:solidFill>
                <a:effectLst/>
                <a:latin typeface="Arial" panose="020B0604020202020204" pitchFamily="34" charset="0"/>
              </a:rPr>
              <a:t>Supervisors of the team during this phase are almost always participating. The team will make most of the necessary decisions. Even the most high-performing teams will revert to earlier stages in certain circumstances. Many long-standing teams go through these cycles many times as they react to changing circumstances. For example, a change in leadership may cause the team to revert to </a:t>
            </a:r>
            <a:r>
              <a:rPr lang="en-US" b="0" i="1" dirty="0">
                <a:solidFill>
                  <a:srgbClr val="202122"/>
                </a:solidFill>
                <a:effectLst/>
                <a:latin typeface="Arial" panose="020B0604020202020204" pitchFamily="34" charset="0"/>
              </a:rPr>
              <a:t>storming</a:t>
            </a:r>
            <a:r>
              <a:rPr lang="en-US" b="0" i="0" dirty="0">
                <a:solidFill>
                  <a:srgbClr val="202122"/>
                </a:solidFill>
                <a:effectLst/>
                <a:latin typeface="Arial" panose="020B0604020202020204" pitchFamily="34" charset="0"/>
              </a:rPr>
              <a:t> as the new people challenge the existing norms and dynamics of the team.</a:t>
            </a:r>
          </a:p>
        </p:txBody>
      </p:sp>
    </p:spTree>
    <p:extLst>
      <p:ext uri="{BB962C8B-B14F-4D97-AF65-F5344CB8AC3E}">
        <p14:creationId xmlns:p14="http://schemas.microsoft.com/office/powerpoint/2010/main" val="982292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BF681-DBCF-38BB-68FC-AFE6950023AF}"/>
              </a:ext>
            </a:extLst>
          </p:cNvPr>
          <p:cNvSpPr>
            <a:spLocks noGrp="1"/>
          </p:cNvSpPr>
          <p:nvPr>
            <p:ph type="ctrTitle"/>
          </p:nvPr>
        </p:nvSpPr>
        <p:spPr/>
        <p:txBody>
          <a:bodyPr/>
          <a:lstStyle/>
          <a:p>
            <a:r>
              <a:rPr lang="en-US" dirty="0"/>
              <a:t>Summary</a:t>
            </a:r>
          </a:p>
        </p:txBody>
      </p:sp>
      <p:sp>
        <p:nvSpPr>
          <p:cNvPr id="4" name="Text Placeholder 3">
            <a:extLst>
              <a:ext uri="{FF2B5EF4-FFF2-40B4-BE49-F238E27FC236}">
                <a16:creationId xmlns:a16="http://schemas.microsoft.com/office/drawing/2014/main" id="{308CC543-2486-02C2-1559-E9D5263DB7EE}"/>
              </a:ext>
            </a:extLst>
          </p:cNvPr>
          <p:cNvSpPr>
            <a:spLocks noGrp="1"/>
          </p:cNvSpPr>
          <p:nvPr>
            <p:ph type="body" sz="quarter" idx="14"/>
          </p:nvPr>
        </p:nvSpPr>
        <p:spPr>
          <a:xfrm>
            <a:off x="4172638" y="2704928"/>
            <a:ext cx="5859418" cy="2623998"/>
          </a:xfrm>
        </p:spPr>
        <p:txBody>
          <a:bodyPr/>
          <a:lstStyle/>
          <a:p>
            <a:endParaRPr lang="en-US"/>
          </a:p>
        </p:txBody>
      </p:sp>
      <p:sp>
        <p:nvSpPr>
          <p:cNvPr id="5" name="Slide Number Placeholder 4">
            <a:extLst>
              <a:ext uri="{FF2B5EF4-FFF2-40B4-BE49-F238E27FC236}">
                <a16:creationId xmlns:a16="http://schemas.microsoft.com/office/drawing/2014/main" id="{84786341-926F-0014-C391-443F723A34EB}"/>
              </a:ext>
            </a:extLst>
          </p:cNvPr>
          <p:cNvSpPr>
            <a:spLocks noGrp="1"/>
          </p:cNvSpPr>
          <p:nvPr>
            <p:ph type="sldNum" sz="quarter" idx="12"/>
          </p:nvPr>
        </p:nvSpPr>
        <p:spPr/>
        <p:txBody>
          <a:bodyPr/>
          <a:lstStyle/>
          <a:p>
            <a:fld id="{8A7A6979-0714-4377-B894-6BE4C2D6E202}" type="slidenum">
              <a:rPr lang="en-US" smtClean="0"/>
              <a:pPr/>
              <a:t>9</a:t>
            </a:fld>
            <a:endParaRPr lang="en-US" dirty="0"/>
          </a:p>
        </p:txBody>
      </p:sp>
      <p:pic>
        <p:nvPicPr>
          <p:cNvPr id="2050" name="Picture 2" descr="Use Tuckman's Model of Team Dynamics (Forming, Storming, Norming,  Performing, and Adjourning) to Help Your Teams Grow and Advance with Speed  and Agility | Agile Scrum Guide | Book | Blog">
            <a:extLst>
              <a:ext uri="{FF2B5EF4-FFF2-40B4-BE49-F238E27FC236}">
                <a16:creationId xmlns:a16="http://schemas.microsoft.com/office/drawing/2014/main" id="{6129A9DE-D07D-71C6-0BA6-5FF2DD87F2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7520" y="1137440"/>
            <a:ext cx="8914145" cy="5455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1401408"/>
      </p:ext>
    </p:extLst>
  </p:cSld>
  <p:clrMapOvr>
    <a:masterClrMapping/>
  </p:clrMapOvr>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31B5829C-EB69-4E85-8A96-9C9AE3B8A29B}" vid="{744B8B3E-5C57-4A65-A799-9CC7541E0E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48786</TotalTime>
  <Words>1016</Words>
  <Application>Microsoft Macintosh PowerPoint</Application>
  <PresentationFormat>Widescreen</PresentationFormat>
  <Paragraphs>48</Paragraphs>
  <Slides>9</Slides>
  <Notes>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9</vt:i4>
      </vt:variant>
    </vt:vector>
  </HeadingPairs>
  <TitlesOfParts>
    <vt:vector size="23" baseType="lpstr">
      <vt:lpstr>Acumin Pro Medium</vt:lpstr>
      <vt:lpstr>United Sans Rg Lt</vt:lpstr>
      <vt:lpstr>Calibri</vt:lpstr>
      <vt:lpstr>Wingdings</vt:lpstr>
      <vt:lpstr>Acumin Pro Semibold</vt:lpstr>
      <vt:lpstr>Arial</vt:lpstr>
      <vt:lpstr>United Sans Rg Md</vt:lpstr>
      <vt:lpstr>Acumin Pro ExtraCondensed Smbd</vt:lpstr>
      <vt:lpstr>Acumin Pro ExtraCondensed</vt:lpstr>
      <vt:lpstr>Georgia</vt:lpstr>
      <vt:lpstr>Acumin Pro</vt:lpstr>
      <vt:lpstr>United Sans Cd Md</vt:lpstr>
      <vt:lpstr>Acumin Pro SemiCondensed</vt:lpstr>
      <vt:lpstr>Purdue2</vt:lpstr>
      <vt:lpstr>Organizational Behavior</vt:lpstr>
      <vt:lpstr>Appropriate and Productive Relationships  (1 min)</vt:lpstr>
      <vt:lpstr>Discussion (5 minutes)</vt:lpstr>
      <vt:lpstr>Forming, Storming, Norming, Performing </vt:lpstr>
      <vt:lpstr>Forming</vt:lpstr>
      <vt:lpstr>Storming</vt:lpstr>
      <vt:lpstr>Norming</vt:lpstr>
      <vt:lpstr>Norming</vt:lpstr>
      <vt:lpstr>Summary</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Willis, J M.</dc:creator>
  <cp:lastModifiedBy>Rosenorn, Nicholas Samuel</cp:lastModifiedBy>
  <cp:revision>176</cp:revision>
  <dcterms:created xsi:type="dcterms:W3CDTF">2020-04-19T19:01:37Z</dcterms:created>
  <dcterms:modified xsi:type="dcterms:W3CDTF">2023-08-07T15:25:27Z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2022-12-14T12:50:16Z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25b401d6-df89-43ed-a1e5-06ce27152254</vt:lpwstr>
  </property>
  <property fmtid="{D5CDD505-2E9C-101B-9397-08002B2CF9AE}" pid="8" name="MSIP_Label_4044bd30-2ed7-4c9d-9d12-46200872a97b_ContentBits">
    <vt:lpwstr>0</vt:lpwstr>
  </property>
</Properties>
</file>

<file path=docProps/thumbnail.jpeg>
</file>